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81698-87EB-4E9A-9AC6-CA20E1EC9FDB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EB2B8-B514-4B9E-8148-FA8F5110FF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258A-1FAC-4AED-952B-99488CF5D3E2}" type="datetime1">
              <a:rPr lang="en-US" smtClean="0"/>
              <a:t>2/7/2012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A0DF-B540-460F-BF6D-ABCB18B5638D}" type="datetime1">
              <a:rPr lang="en-US" smtClean="0"/>
              <a:t>2/7/2012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688C3C28-34DF-4A3F-9A21-ECFEC9023240}" type="datetime1">
              <a:rPr lang="en-US" smtClean="0"/>
              <a:t>2/7/2012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8395D265-1E30-4643-8DC2-D7174C2F3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3B15-5F6A-4912-B744-CDE5CF48A977}" type="datetime1">
              <a:rPr lang="en-US" smtClean="0"/>
              <a:t>2/7/2012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CDA65-D8C3-45BD-A6E4-6FB181F2A8AC}" type="datetime1">
              <a:rPr lang="en-US" smtClean="0"/>
              <a:t>2/7/2012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5D265-1E30-4643-8DC2-D7174C2F3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B1C9-8576-456B-89FB-09198CFCFC77}" type="datetime1">
              <a:rPr lang="en-US" smtClean="0"/>
              <a:t>2/7/2012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5454-66F3-4552-A1DD-E6F34F00B65E}" type="datetime1">
              <a:rPr lang="en-US" smtClean="0"/>
              <a:t>2/7/2012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39B7-B982-46A3-896A-2FFC966E72C9}" type="datetime1">
              <a:rPr lang="en-US" smtClean="0"/>
              <a:t>2/7/2012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95F0-30E9-4F7D-9B7B-CD8676C04861}" type="datetime1">
              <a:rPr lang="en-US" smtClean="0"/>
              <a:t>2/7/2012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5644-ABCE-4902-AA1F-47F2E6A9DBF6}" type="datetime1">
              <a:rPr lang="en-US" smtClean="0"/>
              <a:t>2/7/2012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FAEA-878B-4EAC-BCED-9C62686D5DE9}" type="datetime1">
              <a:rPr lang="en-US" smtClean="0"/>
              <a:t>2/7/2012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8CB374C-7124-4DAB-AA1E-5D6614CE0912}" type="datetime1">
              <a:rPr lang="en-US" smtClean="0"/>
              <a:t>2/7/2012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395D265-1E30-4643-8DC2-D7174C2F303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85800"/>
            <a:ext cx="7172348" cy="1470025"/>
          </a:xfrm>
        </p:spPr>
        <p:txBody>
          <a:bodyPr/>
          <a:lstStyle/>
          <a:p>
            <a:r>
              <a:rPr lang="en-US" dirty="0" smtClean="0"/>
              <a:t>	RESEARCH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4478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Professional Writing</a:t>
            </a:r>
          </a:p>
          <a:p>
            <a:r>
              <a:rPr lang="en-US" sz="1800" dirty="0" smtClean="0"/>
              <a:t>College of Public and Community Service</a:t>
            </a:r>
          </a:p>
          <a:p>
            <a:r>
              <a:rPr lang="en-US" sz="1800" dirty="0" smtClean="0"/>
              <a:t>University of Massachusetts Boston</a:t>
            </a:r>
          </a:p>
          <a:p>
            <a:r>
              <a:rPr lang="en-US" sz="1800" dirty="0" smtClean="0"/>
              <a:t>©2012 William Holmes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C:\Documents and Settings\Owner\Local Settings\Temporary Internet Files\Content.IE5\ISPMRKGD\MM90030346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362200"/>
            <a:ext cx="1786017" cy="1423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286000"/>
            <a:ext cx="54102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Support or challenge for hypothesis</a:t>
            </a:r>
          </a:p>
          <a:p>
            <a:r>
              <a:rPr lang="en-US" dirty="0" smtClean="0"/>
              <a:t>Extent of objectives met or not</a:t>
            </a:r>
          </a:p>
          <a:p>
            <a:r>
              <a:rPr lang="en-US" dirty="0" smtClean="0"/>
              <a:t>Generalizations that result</a:t>
            </a:r>
          </a:p>
          <a:p>
            <a:r>
              <a:rPr lang="en-US" dirty="0" smtClean="0"/>
              <a:t>Implications for future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10</a:t>
            </a:fld>
            <a:endParaRPr lang="en-US"/>
          </a:p>
        </p:txBody>
      </p:sp>
      <p:pic>
        <p:nvPicPr>
          <p:cNvPr id="10242" name="Picture 2" descr="C:\Documents and Settings\Owner\Local Settings\Temporary Internet Files\Content.IE5\E2F92OPL\MM90030052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19400"/>
            <a:ext cx="1227364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1"/>
            <a:ext cx="6172200" cy="3581400"/>
          </a:xfrm>
        </p:spPr>
        <p:txBody>
          <a:bodyPr/>
          <a:lstStyle/>
          <a:p>
            <a:r>
              <a:rPr lang="en-US" dirty="0" smtClean="0"/>
              <a:t>Full bibliographic information</a:t>
            </a:r>
          </a:p>
          <a:p>
            <a:r>
              <a:rPr lang="en-US" dirty="0" smtClean="0"/>
              <a:t>Reference for every citation</a:t>
            </a:r>
          </a:p>
          <a:p>
            <a:r>
              <a:rPr lang="en-US" dirty="0" smtClean="0"/>
              <a:t>Reference for every web page or electronic document</a:t>
            </a:r>
          </a:p>
          <a:p>
            <a:r>
              <a:rPr lang="en-US" dirty="0" smtClean="0"/>
              <a:t>Consistent format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11</a:t>
            </a:fld>
            <a:endParaRPr lang="en-US"/>
          </a:p>
        </p:txBody>
      </p:sp>
      <p:pic>
        <p:nvPicPr>
          <p:cNvPr id="11266" name="Picture 2" descr="C:\Documents and Settings\Owner\Local Settings\Temporary Internet Files\Content.IE5\891Y560G\MM90028399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438400"/>
            <a:ext cx="1394670" cy="1266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GUIDELINES: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4114800" cy="4525963"/>
          </a:xfrm>
        </p:spPr>
        <p:txBody>
          <a:bodyPr/>
          <a:lstStyle/>
          <a:p>
            <a:r>
              <a:rPr lang="en-US" dirty="0" smtClean="0"/>
              <a:t>Tell a story</a:t>
            </a:r>
          </a:p>
          <a:p>
            <a:r>
              <a:rPr lang="en-US" dirty="0" smtClean="0"/>
              <a:t>Formal style</a:t>
            </a:r>
          </a:p>
          <a:p>
            <a:r>
              <a:rPr lang="en-US" dirty="0" smtClean="0"/>
              <a:t>Proofreading</a:t>
            </a:r>
          </a:p>
          <a:p>
            <a:r>
              <a:rPr lang="en-US" dirty="0" smtClean="0"/>
              <a:t>Peer review</a:t>
            </a:r>
          </a:p>
          <a:p>
            <a:r>
              <a:rPr lang="en-US" dirty="0" smtClean="0"/>
              <a:t>Information, not opinion</a:t>
            </a:r>
          </a:p>
          <a:p>
            <a:r>
              <a:rPr lang="en-US" dirty="0" smtClean="0"/>
              <a:t>Headings and page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12</a:t>
            </a:fld>
            <a:endParaRPr lang="en-US"/>
          </a:p>
        </p:txBody>
      </p:sp>
      <p:pic>
        <p:nvPicPr>
          <p:cNvPr id="12290" name="Picture 2" descr="C:\Documents and Settings\Owner\Local Settings\Temporary Internet Files\Content.IE5\XOV42YNR\MM90033638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3622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GUIDELINES: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524000"/>
            <a:ext cx="5715000" cy="4525963"/>
          </a:xfrm>
        </p:spPr>
        <p:txBody>
          <a:bodyPr/>
          <a:lstStyle/>
          <a:p>
            <a:r>
              <a:rPr lang="en-US" dirty="0" smtClean="0"/>
              <a:t>Concise</a:t>
            </a:r>
          </a:p>
          <a:p>
            <a:r>
              <a:rPr lang="en-US" dirty="0" smtClean="0"/>
              <a:t>Charts or tables to summarize findings that are discussed</a:t>
            </a:r>
          </a:p>
          <a:p>
            <a:r>
              <a:rPr lang="en-US" dirty="0" smtClean="0"/>
              <a:t>Abstract, executive or project summary</a:t>
            </a:r>
          </a:p>
          <a:p>
            <a:r>
              <a:rPr lang="en-US" dirty="0" smtClean="0"/>
              <a:t>Recommendations or conclusions</a:t>
            </a:r>
          </a:p>
          <a:p>
            <a:r>
              <a:rPr lang="en-US" dirty="0" smtClean="0"/>
              <a:t>Consistent formatting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13</a:t>
            </a:fld>
            <a:endParaRPr lang="en-US"/>
          </a:p>
        </p:txBody>
      </p:sp>
      <p:pic>
        <p:nvPicPr>
          <p:cNvPr id="13314" name="Picture 2" descr="C:\Documents and Settings\Owner\Local Settings\Temporary Internet Files\Content.IE5\NLQT5BRR\MM90028326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038600"/>
            <a:ext cx="1369253" cy="103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 REPORT ELEMENTS: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057400"/>
            <a:ext cx="5105400" cy="3581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• Title </a:t>
            </a:r>
          </a:p>
          <a:p>
            <a:pPr>
              <a:buNone/>
            </a:pPr>
            <a:r>
              <a:rPr lang="en-US" sz="3600" dirty="0" smtClean="0"/>
              <a:t>• Abstract </a:t>
            </a:r>
          </a:p>
          <a:p>
            <a:pPr>
              <a:buNone/>
            </a:pPr>
            <a:r>
              <a:rPr lang="en-US" sz="3600" dirty="0" smtClean="0"/>
              <a:t>• Introduction </a:t>
            </a:r>
          </a:p>
          <a:p>
            <a:pPr>
              <a:buNone/>
            </a:pPr>
            <a:r>
              <a:rPr lang="en-US" sz="3600" dirty="0" smtClean="0"/>
              <a:t>• Design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2</a:t>
            </a:fld>
            <a:endParaRPr lang="en-US"/>
          </a:p>
        </p:txBody>
      </p:sp>
      <p:pic>
        <p:nvPicPr>
          <p:cNvPr id="2050" name="Picture 2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438400"/>
            <a:ext cx="904875" cy="13381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REPORT ELEMENTS: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0"/>
            <a:ext cx="5257800" cy="2667000"/>
          </a:xfrm>
        </p:spPr>
        <p:txBody>
          <a:bodyPr/>
          <a:lstStyle/>
          <a:p>
            <a:r>
              <a:rPr lang="en-US" dirty="0" smtClean="0"/>
              <a:t>Results </a:t>
            </a:r>
          </a:p>
          <a:p>
            <a:pPr>
              <a:buNone/>
            </a:pPr>
            <a:r>
              <a:rPr lang="en-US" dirty="0" smtClean="0"/>
              <a:t>• Discussion </a:t>
            </a:r>
          </a:p>
          <a:p>
            <a:pPr>
              <a:buNone/>
            </a:pPr>
            <a:r>
              <a:rPr lang="en-US" dirty="0" smtClean="0"/>
              <a:t>• Conclusions and Summary </a:t>
            </a:r>
          </a:p>
          <a:p>
            <a:pPr>
              <a:buNone/>
            </a:pPr>
            <a:r>
              <a:rPr lang="en-US" dirty="0" smtClean="0"/>
              <a:t>• References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3</a:t>
            </a:fld>
            <a:endParaRPr lang="en-US"/>
          </a:p>
        </p:txBody>
      </p:sp>
      <p:pic>
        <p:nvPicPr>
          <p:cNvPr id="3074" name="Picture 2" descr="C:\Documents and Settings\Owner\Local Settings\Temporary Internet Files\Content.IE5\JY4DCNKM\MM90017261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942368"/>
            <a:ext cx="1219200" cy="1019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TITLE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5257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Short, clear, meaningful, using keywords</a:t>
            </a:r>
          </a:p>
          <a:p>
            <a:r>
              <a:rPr lang="en-US" dirty="0" smtClean="0"/>
              <a:t>Author(s) professional name(s)</a:t>
            </a:r>
          </a:p>
          <a:p>
            <a:r>
              <a:rPr lang="en-US" dirty="0" smtClean="0"/>
              <a:t>Affiliation/organizational basis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Additional required information (varies)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4</a:t>
            </a:fld>
            <a:endParaRPr lang="en-US"/>
          </a:p>
        </p:txBody>
      </p:sp>
      <p:pic>
        <p:nvPicPr>
          <p:cNvPr id="4098" name="Picture 2" descr="C:\Documents and Settings\Owner\Local Settings\Temporary Internet Files\Content.IE5\E2F92OPL\MM90035677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90800"/>
            <a:ext cx="1323975" cy="132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752600"/>
            <a:ext cx="44958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Topic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en-US" dirty="0" smtClean="0"/>
              <a:t>cope</a:t>
            </a:r>
            <a:r>
              <a:rPr lang="en-US" dirty="0" smtClean="0"/>
              <a:t>, </a:t>
            </a:r>
          </a:p>
          <a:p>
            <a:r>
              <a:rPr lang="en-US" dirty="0" smtClean="0"/>
              <a:t>P</a:t>
            </a:r>
            <a:r>
              <a:rPr lang="en-US" dirty="0" smtClean="0"/>
              <a:t>rincipal </a:t>
            </a:r>
            <a:r>
              <a:rPr lang="en-US" dirty="0" smtClean="0"/>
              <a:t>findings, </a:t>
            </a:r>
          </a:p>
          <a:p>
            <a:r>
              <a:rPr lang="en-US" dirty="0" smtClean="0"/>
              <a:t>Conclusions,</a:t>
            </a:r>
          </a:p>
          <a:p>
            <a:r>
              <a:rPr lang="en-US" dirty="0" smtClean="0"/>
              <a:t>Under 200 words,</a:t>
            </a:r>
          </a:p>
          <a:p>
            <a:r>
              <a:rPr lang="en-US" dirty="0" smtClean="0"/>
              <a:t>Using keywords, hooks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5</a:t>
            </a:fld>
            <a:endParaRPr lang="en-US"/>
          </a:p>
        </p:txBody>
      </p:sp>
      <p:pic>
        <p:nvPicPr>
          <p:cNvPr id="5122" name="Picture 2" descr="C:\Documents and Settings\Owner\Local Settings\Temporary Internet Files\Content.IE5\XOV42YNR\MM90023638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743200"/>
            <a:ext cx="1085850" cy="998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76400"/>
            <a:ext cx="6019800" cy="4267199"/>
          </a:xfrm>
        </p:spPr>
        <p:txBody>
          <a:bodyPr/>
          <a:lstStyle/>
          <a:p>
            <a:r>
              <a:rPr lang="en-US" dirty="0" smtClean="0"/>
              <a:t>Statement of problem, issue, or project</a:t>
            </a:r>
          </a:p>
          <a:p>
            <a:r>
              <a:rPr lang="en-US" dirty="0" smtClean="0"/>
              <a:t>Reasons why it needs to be studied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P</a:t>
            </a:r>
            <a:r>
              <a:rPr lang="en-US" dirty="0" smtClean="0"/>
              <a:t>rinciple literature </a:t>
            </a:r>
          </a:p>
          <a:p>
            <a:r>
              <a:rPr lang="en-US" dirty="0" smtClean="0"/>
              <a:t>Contribution of current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6</a:t>
            </a:fld>
            <a:endParaRPr lang="en-US"/>
          </a:p>
        </p:txBody>
      </p:sp>
      <p:pic>
        <p:nvPicPr>
          <p:cNvPr id="6146" name="Picture 2" descr="C:\Documents and Settings\Owner\Local Settings\Temporary Internet Files\Content.IE5\891Y560G\MM90028396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708366"/>
            <a:ext cx="1371600" cy="1254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1"/>
            <a:ext cx="5562600" cy="4038600"/>
          </a:xfrm>
        </p:spPr>
        <p:txBody>
          <a:bodyPr/>
          <a:lstStyle/>
          <a:p>
            <a:r>
              <a:rPr lang="en-US" dirty="0" smtClean="0"/>
              <a:t>T</a:t>
            </a:r>
            <a:r>
              <a:rPr lang="en-US" dirty="0" smtClean="0"/>
              <a:t>heoretical basis for design</a:t>
            </a:r>
          </a:p>
          <a:p>
            <a:r>
              <a:rPr lang="en-US" dirty="0" smtClean="0"/>
              <a:t>Type of design</a:t>
            </a:r>
          </a:p>
          <a:p>
            <a:r>
              <a:rPr lang="en-US" dirty="0" smtClean="0"/>
              <a:t>Source of data</a:t>
            </a:r>
          </a:p>
          <a:p>
            <a:r>
              <a:rPr lang="en-US" dirty="0" smtClean="0"/>
              <a:t>Type of analysis</a:t>
            </a:r>
          </a:p>
          <a:p>
            <a:r>
              <a:rPr lang="en-US" dirty="0" smtClean="0"/>
              <a:t>Limitations of design</a:t>
            </a:r>
          </a:p>
          <a:p>
            <a:r>
              <a:rPr lang="en-US" dirty="0" smtClean="0"/>
              <a:t>Allows replication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7</a:t>
            </a:fld>
            <a:endParaRPr lang="en-US"/>
          </a:p>
        </p:txBody>
      </p:sp>
      <p:pic>
        <p:nvPicPr>
          <p:cNvPr id="7170" name="Picture 2" descr="C:\Documents and Settings\Owner\Local Settings\Temporary Internet Files\Content.IE5\M1I9MM2I\MM90029520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895600"/>
            <a:ext cx="971550" cy="971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5257800" cy="2743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 summary</a:t>
            </a:r>
          </a:p>
          <a:p>
            <a:r>
              <a:rPr lang="en-US" dirty="0" smtClean="0"/>
              <a:t>Findings from analysis</a:t>
            </a:r>
          </a:p>
          <a:p>
            <a:r>
              <a:rPr lang="en-US" dirty="0" smtClean="0"/>
              <a:t>Relevant charts and tables</a:t>
            </a:r>
          </a:p>
          <a:p>
            <a:r>
              <a:rPr lang="en-US" dirty="0" smtClean="0"/>
              <a:t>Focus on relevance to hypothesis or 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8</a:t>
            </a:fld>
            <a:endParaRPr lang="en-US"/>
          </a:p>
        </p:txBody>
      </p:sp>
      <p:pic>
        <p:nvPicPr>
          <p:cNvPr id="8194" name="Picture 2" descr="C:\Documents and Settings\Owner\Local Settings\Temporary Internet Files\Content.IE5\7MDHWT1C\MM90028892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514600"/>
            <a:ext cx="1247775" cy="1181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905000"/>
            <a:ext cx="5029200" cy="3962400"/>
          </a:xfrm>
        </p:spPr>
        <p:txBody>
          <a:bodyPr/>
          <a:lstStyle/>
          <a:p>
            <a:r>
              <a:rPr lang="en-US" dirty="0" smtClean="0"/>
              <a:t>Interpretation</a:t>
            </a:r>
          </a:p>
          <a:p>
            <a:r>
              <a:rPr lang="en-US" dirty="0" smtClean="0"/>
              <a:t>Meaning</a:t>
            </a:r>
          </a:p>
          <a:p>
            <a:r>
              <a:rPr lang="en-US" dirty="0" smtClean="0"/>
              <a:t>Relationship to objectives</a:t>
            </a:r>
          </a:p>
          <a:p>
            <a:r>
              <a:rPr lang="en-US" dirty="0" smtClean="0"/>
              <a:t>What findings say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265-1E30-4643-8DC2-D7174C2F3031}" type="slidenum">
              <a:rPr lang="en-US" smtClean="0"/>
              <a:t>9</a:t>
            </a:fld>
            <a:endParaRPr lang="en-US"/>
          </a:p>
        </p:txBody>
      </p:sp>
      <p:pic>
        <p:nvPicPr>
          <p:cNvPr id="9219" name="Picture 3" descr="C:\Documents and Settings\Owner\Local Settings\Temporary Internet Files\Content.IE5\RN03MB0B\MM90029515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514599"/>
            <a:ext cx="1295400" cy="1245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Yamato Painting">
      <a:dk1>
        <a:sysClr val="windowText" lastClr="000000"/>
      </a:dk1>
      <a:lt1>
        <a:sysClr val="window" lastClr="FFFFFF"/>
      </a:lt1>
      <a:dk2>
        <a:srgbClr val="3F2D32"/>
      </a:dk2>
      <a:lt2>
        <a:srgbClr val="FEDD00"/>
      </a:lt2>
      <a:accent1>
        <a:srgbClr val="C24400"/>
      </a:accent1>
      <a:accent2>
        <a:srgbClr val="3F7228"/>
      </a:accent2>
      <a:accent3>
        <a:srgbClr val="516086"/>
      </a:accent3>
      <a:accent4>
        <a:srgbClr val="956A86"/>
      </a:accent4>
      <a:accent5>
        <a:srgbClr val="E87981"/>
      </a:accent5>
      <a:accent6>
        <a:srgbClr val="8D8628"/>
      </a:accent6>
      <a:hlink>
        <a:srgbClr val="0000FF"/>
      </a:hlink>
      <a:folHlink>
        <a:srgbClr val="8000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246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YamatoPainting</vt:lpstr>
      <vt:lpstr> RESEARCH REPORTS</vt:lpstr>
      <vt:lpstr>RESEARCH REPORT ELEMENTS: 1</vt:lpstr>
      <vt:lpstr>RESEARCH REPORT ELEMENTS: 2</vt:lpstr>
      <vt:lpstr>TITLE PAGE</vt:lpstr>
      <vt:lpstr>ABSTRACT</vt:lpstr>
      <vt:lpstr>INTRODUCTION</vt:lpstr>
      <vt:lpstr>DESIGN</vt:lpstr>
      <vt:lpstr>RESULTS</vt:lpstr>
      <vt:lpstr>DISCUSSION</vt:lpstr>
      <vt:lpstr>CONCLUSIONS</vt:lpstr>
      <vt:lpstr>REFERENCES</vt:lpstr>
      <vt:lpstr>GUIDELINES: 1</vt:lpstr>
      <vt:lpstr>GUIDELINES: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RESEARCH REPORTS</dc:title>
  <dc:creator>Bill Holmes</dc:creator>
  <cp:lastModifiedBy>Bill Holmes</cp:lastModifiedBy>
  <cp:revision>22</cp:revision>
  <dcterms:created xsi:type="dcterms:W3CDTF">2012-02-07T14:23:48Z</dcterms:created>
  <dcterms:modified xsi:type="dcterms:W3CDTF">2012-02-07T15:34:18Z</dcterms:modified>
</cp:coreProperties>
</file>