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A3C1C-5664-4E3C-AEB0-358C166BD330}" type="datetimeFigureOut">
              <a:rPr lang="en-US" smtClean="0"/>
              <a:t>1/24/2012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E734F-6D78-4BB7-AA43-03A1C87185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9CB389-CD58-4B7B-B041-2003E637F083}" type="datetime1">
              <a:rPr lang="en-US" smtClean="0"/>
              <a:t>1/24/2012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9D5676-C78F-4B76-9488-C3198825C154}" type="datetime1">
              <a:rPr lang="en-US" smtClean="0"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2A2E6-79BE-4C06-8939-596137B53B4F}" type="datetime1">
              <a:rPr lang="en-US" smtClean="0"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FDB63D-BD26-4C0D-AE07-FA182229EBDC}" type="datetime1">
              <a:rPr lang="en-US" smtClean="0"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8B165-CE1E-42BC-A536-7D6E988BD85F}" type="datetime1">
              <a:rPr lang="en-US" smtClean="0"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E9EE4-DB0F-403E-A0BA-2F25DB86410C}" type="datetime1">
              <a:rPr lang="en-US" smtClean="0"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B090-31EE-439B-B189-9B59991F468F}" type="datetime1">
              <a:rPr lang="en-US" smtClean="0"/>
              <a:t>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158299-D586-418E-92A2-07EC7A55263A}" type="datetime1">
              <a:rPr lang="en-US" smtClean="0"/>
              <a:t>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2F64A-9117-4548-B4E8-62222F28DB4F}" type="datetime1">
              <a:rPr lang="en-US" smtClean="0"/>
              <a:t>1/24/2012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727D331-7E97-4529-A4A6-41A526358423}" type="datetime1">
              <a:rPr lang="en-US" smtClean="0"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2DDFFC-550D-466C-BEF3-3DF3B778C470}" type="datetime1">
              <a:rPr lang="en-US" smtClean="0"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0C9B78-B517-4076-8498-A453DA117FEF}" type="datetime1">
              <a:rPr lang="en-US" smtClean="0"/>
              <a:t>1/24/2012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F2B503-DB23-4EC0-B3F5-0EC4DE84DA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143962"/>
          </a:xfrm>
        </p:spPr>
        <p:txBody>
          <a:bodyPr/>
          <a:lstStyle/>
          <a:p>
            <a:pPr algn="ctr"/>
            <a:r>
              <a:rPr lang="en-US" b="1" dirty="0" smtClean="0"/>
              <a:t>PROFESSIONAL STYLE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15000"/>
            <a:ext cx="7772400" cy="818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1600" dirty="0" smtClean="0"/>
              <a:t>©2012 William Holmes</a:t>
            </a:r>
          </a:p>
          <a:p>
            <a:pPr algn="ctr"/>
            <a:r>
              <a:rPr lang="en-US" sz="1600" dirty="0" smtClean="0"/>
              <a:t>College of Public and Community Service</a:t>
            </a:r>
          </a:p>
          <a:p>
            <a:pPr algn="ctr"/>
            <a:r>
              <a:rPr lang="en-US" sz="1600" dirty="0" smtClean="0"/>
              <a:t>University of Massachusetts Boston</a:t>
            </a:r>
            <a:endParaRPr lang="en-US" sz="1600" dirty="0"/>
          </a:p>
        </p:txBody>
      </p:sp>
      <p:pic>
        <p:nvPicPr>
          <p:cNvPr id="1029" name="Picture 5" descr="C:\Documents and Settings\Owner\Local Settings\Temporary Internet Files\Content.IE5\W2Y8UFN4\MM9002867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048000"/>
            <a:ext cx="1097280" cy="12192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2286000"/>
            <a:ext cx="4495800" cy="2862072"/>
          </a:xfrm>
        </p:spPr>
        <p:txBody>
          <a:bodyPr/>
          <a:lstStyle/>
          <a:p>
            <a:r>
              <a:rPr lang="en-US" dirty="0" smtClean="0"/>
              <a:t>APA</a:t>
            </a:r>
          </a:p>
          <a:p>
            <a:r>
              <a:rPr lang="en-US" dirty="0" smtClean="0"/>
              <a:t>MLA</a:t>
            </a:r>
          </a:p>
          <a:p>
            <a:r>
              <a:rPr lang="en-US" dirty="0" smtClean="0"/>
              <a:t>CHICAGO</a:t>
            </a:r>
          </a:p>
          <a:p>
            <a:r>
              <a:rPr lang="en-US" dirty="0" smtClean="0"/>
              <a:t>IDEOSYNCRATIC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MULTIPLE STYLES</a:t>
            </a:r>
            <a:endParaRPr lang="en-US" dirty="0"/>
          </a:p>
        </p:txBody>
      </p:sp>
      <p:pic>
        <p:nvPicPr>
          <p:cNvPr id="2051" name="Picture 3" descr="C:\Documents and Settings\Owner\Local Settings\Temporary Internet Files\Content.IE5\OHD3E33Y\MM90028412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743200"/>
            <a:ext cx="1046285" cy="1000125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524000"/>
            <a:ext cx="6629400" cy="2938272"/>
          </a:xfrm>
        </p:spPr>
        <p:txBody>
          <a:bodyPr/>
          <a:lstStyle/>
          <a:p>
            <a:r>
              <a:rPr lang="en-US" dirty="0" smtClean="0"/>
              <a:t>Margins Depend on Document</a:t>
            </a:r>
          </a:p>
          <a:p>
            <a:r>
              <a:rPr lang="en-US" dirty="0" smtClean="0"/>
              <a:t>1inch around</a:t>
            </a:r>
          </a:p>
          <a:p>
            <a:r>
              <a:rPr lang="en-US" dirty="0" smtClean="0"/>
              <a:t>1 inch sides, 1 ½ top and bottom</a:t>
            </a:r>
          </a:p>
          <a:p>
            <a:r>
              <a:rPr lang="en-US" dirty="0" smtClean="0"/>
              <a:t>1 inch top, right, bottom; 1 ½  left</a:t>
            </a:r>
          </a:p>
          <a:p>
            <a:r>
              <a:rPr lang="en-US" dirty="0" smtClean="0"/>
              <a:t>¼ inch around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MARGINS</a:t>
            </a:r>
            <a:endParaRPr lang="en-US" dirty="0"/>
          </a:p>
        </p:txBody>
      </p:sp>
      <p:pic>
        <p:nvPicPr>
          <p:cNvPr id="3074" name="Picture 2" descr="C:\Documents and Settings\Owner\Local Settings\Temporary Internet Files\Content.IE5\IVJ4I18C\MC9002817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343400"/>
            <a:ext cx="1808683" cy="133502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752600"/>
            <a:ext cx="3886200" cy="3547872"/>
          </a:xfrm>
        </p:spPr>
        <p:txBody>
          <a:bodyPr/>
          <a:lstStyle/>
          <a:p>
            <a:r>
              <a:rPr lang="en-US" dirty="0" smtClean="0"/>
              <a:t>Single space</a:t>
            </a:r>
          </a:p>
          <a:p>
            <a:r>
              <a:rPr lang="en-US" dirty="0" smtClean="0"/>
              <a:t>Double space</a:t>
            </a:r>
          </a:p>
          <a:p>
            <a:r>
              <a:rPr lang="en-US" dirty="0" smtClean="0"/>
              <a:t>Trailing spaces</a:t>
            </a:r>
          </a:p>
          <a:p>
            <a:r>
              <a:rPr lang="en-US" dirty="0" smtClean="0"/>
              <a:t>Preceding spaces</a:t>
            </a:r>
          </a:p>
          <a:p>
            <a:r>
              <a:rPr lang="en-US" dirty="0" smtClean="0"/>
              <a:t>Trailing spaces</a:t>
            </a:r>
          </a:p>
          <a:p>
            <a:r>
              <a:rPr lang="en-US" dirty="0" smtClean="0"/>
              <a:t>Heading spacing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LINE SPACING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2743200"/>
            <a:ext cx="1371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Abcdefg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Hijklmn</a:t>
            </a:r>
          </a:p>
          <a:p>
            <a:r>
              <a:rPr lang="en-US" dirty="0" smtClean="0"/>
              <a:t>opqrstuv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590800"/>
            <a:ext cx="1676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057400"/>
            <a:ext cx="6781800" cy="3090672"/>
          </a:xfrm>
        </p:spPr>
        <p:txBody>
          <a:bodyPr/>
          <a:lstStyle/>
          <a:p>
            <a:r>
              <a:rPr lang="en-US" dirty="0" smtClean="0"/>
              <a:t>Contain common subject</a:t>
            </a:r>
          </a:p>
          <a:p>
            <a:r>
              <a:rPr lang="en-US" dirty="0" smtClean="0"/>
              <a:t>Indented, no blank line preceding</a:t>
            </a:r>
          </a:p>
          <a:p>
            <a:r>
              <a:rPr lang="en-US" dirty="0" smtClean="0"/>
              <a:t>Not indented, blank line preceding</a:t>
            </a:r>
          </a:p>
          <a:p>
            <a:r>
              <a:rPr lang="en-US" dirty="0" smtClean="0"/>
              <a:t>5 space indents</a:t>
            </a:r>
          </a:p>
          <a:p>
            <a:r>
              <a:rPr lang="en-US" dirty="0" smtClean="0"/>
              <a:t>2 space indents</a:t>
            </a:r>
          </a:p>
          <a:p>
            <a:r>
              <a:rPr lang="en-US" dirty="0" smtClean="0"/>
              <a:t>Tab indents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PARAGRAPHS</a:t>
            </a:r>
            <a:endParaRPr lang="en-US" dirty="0"/>
          </a:p>
        </p:txBody>
      </p:sp>
      <p:pic>
        <p:nvPicPr>
          <p:cNvPr id="5" name="Picture 4" descr="paragraph 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1" y="4348692"/>
            <a:ext cx="2286000" cy="17568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1752600"/>
            <a:ext cx="5791200" cy="3395472"/>
          </a:xfrm>
        </p:spPr>
        <p:txBody>
          <a:bodyPr/>
          <a:lstStyle/>
          <a:p>
            <a:r>
              <a:rPr lang="en-US" dirty="0" smtClean="0"/>
              <a:t>Numeric superscripts</a:t>
            </a:r>
          </a:p>
          <a:p>
            <a:r>
              <a:rPr lang="en-US" dirty="0" smtClean="0"/>
              <a:t>Parenthetical names and years</a:t>
            </a:r>
          </a:p>
          <a:p>
            <a:r>
              <a:rPr lang="en-US" dirty="0" smtClean="0"/>
              <a:t>Symbol superscripts</a:t>
            </a:r>
          </a:p>
          <a:p>
            <a:r>
              <a:rPr lang="en-US" dirty="0" smtClean="0"/>
              <a:t>Footer references</a:t>
            </a:r>
          </a:p>
          <a:p>
            <a:r>
              <a:rPr lang="en-US" dirty="0" smtClean="0"/>
              <a:t>Endnote references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B503-DB23-4EC0-B3F5-0EC4DE84DA3E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CITATIONS</a:t>
            </a:r>
            <a:endParaRPr lang="en-US" dirty="0"/>
          </a:p>
        </p:txBody>
      </p:sp>
      <p:pic>
        <p:nvPicPr>
          <p:cNvPr id="5122" name="Picture 2" descr="C:\Documents and Settings\Owner\Local Settings\Temporary Internet Files\Content.IE5\88GUT1N6\MC9000300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200400"/>
            <a:ext cx="1607515" cy="1346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112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PROFESSIONAL STYLE</vt:lpstr>
      <vt:lpstr>MULTIPLE STYLES</vt:lpstr>
      <vt:lpstr>MARGINS</vt:lpstr>
      <vt:lpstr>LINE SPACING</vt:lpstr>
      <vt:lpstr>PARAGRAPHS</vt:lpstr>
      <vt:lpstr>CITATIONS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STYLE</dc:title>
  <dc:creator>Bill Holmes</dc:creator>
  <cp:lastModifiedBy>Bill Holmes</cp:lastModifiedBy>
  <cp:revision>15</cp:revision>
  <dcterms:created xsi:type="dcterms:W3CDTF">2012-01-24T14:16:33Z</dcterms:created>
  <dcterms:modified xsi:type="dcterms:W3CDTF">2012-01-24T15:08:44Z</dcterms:modified>
</cp:coreProperties>
</file>